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0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700F5-8B9E-498A-A0FB-465874B35132}" type="datetimeFigureOut">
              <a:rPr lang="ru-RU" smtClean="0"/>
              <a:t>16.10.2017</a:t>
            </a:fld>
            <a:endParaRPr lang="ru-RU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F28E-6F10-4302-8DF6-B8550AAEED84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700F5-8B9E-498A-A0FB-465874B35132}" type="datetimeFigureOut">
              <a:rPr lang="ru-RU" smtClean="0"/>
              <a:t>16.10.2017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F28E-6F10-4302-8DF6-B8550AAEED84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700F5-8B9E-498A-A0FB-465874B35132}" type="datetimeFigureOut">
              <a:rPr lang="ru-RU" smtClean="0"/>
              <a:t>16.10.2017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F28E-6F10-4302-8DF6-B8550AAEED84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700F5-8B9E-498A-A0FB-465874B35132}" type="datetimeFigureOut">
              <a:rPr lang="ru-RU" smtClean="0"/>
              <a:t>16.10.2017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F28E-6F10-4302-8DF6-B8550AAEED84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700F5-8B9E-498A-A0FB-465874B35132}" type="datetimeFigureOut">
              <a:rPr lang="ru-RU" smtClean="0"/>
              <a:t>16.10.2017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F28E-6F10-4302-8DF6-B8550AAEED84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700F5-8B9E-498A-A0FB-465874B35132}" type="datetimeFigureOut">
              <a:rPr lang="ru-RU" smtClean="0"/>
              <a:t>16.10.2017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F28E-6F10-4302-8DF6-B8550AAEED84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700F5-8B9E-498A-A0FB-465874B35132}" type="datetimeFigureOut">
              <a:rPr lang="ru-RU" smtClean="0"/>
              <a:t>16.10.2017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F28E-6F10-4302-8DF6-B8550AAEED84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700F5-8B9E-498A-A0FB-465874B35132}" type="datetimeFigureOut">
              <a:rPr lang="ru-RU" smtClean="0"/>
              <a:t>16.10.2017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F28E-6F10-4302-8DF6-B8550AAEED84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700F5-8B9E-498A-A0FB-465874B35132}" type="datetimeFigureOut">
              <a:rPr lang="ru-RU" smtClean="0"/>
              <a:t>16.10.2017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F28E-6F10-4302-8DF6-B8550AAEED84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700F5-8B9E-498A-A0FB-465874B35132}" type="datetimeFigureOut">
              <a:rPr lang="ru-RU" smtClean="0"/>
              <a:t>16.10.2017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F28E-6F10-4302-8DF6-B8550AAEED84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700F5-8B9E-498A-A0FB-465874B35132}" type="datetimeFigureOut">
              <a:rPr lang="ru-RU" smtClean="0"/>
              <a:t>16.10.2017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FDDF28E-6F10-4302-8DF6-B8550AAEED84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58700F5-8B9E-498A-A0FB-465874B35132}" type="datetimeFigureOut">
              <a:rPr lang="ru-RU" smtClean="0"/>
              <a:t>16.10.2017</a:t>
            </a:fld>
            <a:endParaRPr lang="ru-RU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FDDF28E-6F10-4302-8DF6-B8550AAEED84}" type="slidenum">
              <a:rPr lang="ru-RU" smtClean="0"/>
              <a:t>‹#›</a:t>
            </a:fld>
            <a:endParaRPr lang="ru-RU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ru.wikipedia.org/wiki/%D0%9A%D0%BB%D0%B0%D1%81%D1%81%D0%BD%D0%BE-%D1%83%D1%80%D0%BE%D1%87%D0%BD%D0%B0%D1%8F_%D1%81%D0%B8%D1%81%D1%82%D0%B5%D0%BC%D0%B0_%D0%BE%D0%B1%D1%83%D1%87%D0%B5%D0%BD%D0%B8%D1%8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71800" y="3861048"/>
            <a:ext cx="6195463" cy="2880320"/>
          </a:xfrm>
        </p:spPr>
        <p:txBody>
          <a:bodyPr>
            <a:normAutofit fontScale="90000"/>
          </a:bodyPr>
          <a:lstStyle/>
          <a:p>
            <a:pPr algn="l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i="1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Подготовила зам. директора по УВР </a:t>
            </a:r>
            <a:br>
              <a:rPr lang="ru-RU" sz="3100" i="1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i="1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           «СОШ №35» г. Грозного </a:t>
            </a:r>
            <a:br>
              <a:rPr lang="ru-RU" sz="3100" i="1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i="1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ru-RU" sz="3100" i="1" dirty="0" err="1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Билялова</a:t>
            </a:r>
            <a:r>
              <a:rPr lang="ru-RU" sz="3100" i="1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Р.А</a:t>
            </a:r>
            <a:r>
              <a:rPr lang="ru-RU" sz="4000" i="1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br>
              <a:rPr lang="ru-RU" sz="4000" i="1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i="1" dirty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i="1" dirty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i="1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ru-RU" sz="4000" i="1" dirty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548680"/>
            <a:ext cx="8215064" cy="2736304"/>
          </a:xfrm>
        </p:spPr>
        <p:txBody>
          <a:bodyPr/>
          <a:lstStyle/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ПРЕЗЕНТАЦИЯ НА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ТЕМУ:</a:t>
            </a:r>
          </a:p>
          <a:p>
            <a:pPr algn="ctr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«Новая 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оценка качества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урока.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Новые показатели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уровневые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дескрипторы урока»</a:t>
            </a:r>
            <a:endParaRPr lang="ru-RU" b="1" i="1" dirty="0"/>
          </a:p>
        </p:txBody>
      </p:sp>
      <p:pic>
        <p:nvPicPr>
          <p:cNvPr id="6146" name="Picture 2" descr="C:\Users\школа\Desktop\ФОТО\мои фото\2015-01-27 18.17.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739464"/>
            <a:ext cx="2160240" cy="4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9642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Валеологическая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4000" dirty="0" smtClean="0"/>
          </a:p>
          <a:p>
            <a:r>
              <a:rPr lang="ru-RU" sz="4000" dirty="0" smtClean="0"/>
              <a:t>6.Требования </a:t>
            </a:r>
            <a:r>
              <a:rPr lang="ru-RU" sz="4000" dirty="0"/>
              <a:t>ЗСС в содержании, структуре урока, в работе с оборудованием и учете данных о детях ОВЗ</a:t>
            </a:r>
          </a:p>
        </p:txBody>
      </p:sp>
    </p:spTree>
    <p:extLst>
      <p:ext uri="{BB962C8B-B14F-4D97-AF65-F5344CB8AC3E}">
        <p14:creationId xmlns:p14="http://schemas.microsoft.com/office/powerpoint/2010/main" val="3535679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</a:t>
            </a:r>
            <a:r>
              <a:rPr lang="ru-RU" dirty="0" smtClean="0"/>
              <a:t>оммуникативная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7.Стиль и формы педагогического взаимодействия на </a:t>
            </a:r>
            <a:r>
              <a:rPr lang="ru-RU" dirty="0" smtClean="0"/>
              <a:t>уроке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7205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У</a:t>
            </a:r>
            <a:r>
              <a:rPr lang="ru-RU" dirty="0" smtClean="0"/>
              <a:t>правленческая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916832"/>
            <a:ext cx="8229600" cy="4389120"/>
          </a:xfrm>
        </p:spPr>
        <p:txBody>
          <a:bodyPr/>
          <a:lstStyle/>
          <a:p>
            <a:r>
              <a:rPr lang="ru-RU" sz="2800" dirty="0"/>
              <a:t>8.Управление организацией учебной деятельности обучающихся через систему </a:t>
            </a:r>
            <a:r>
              <a:rPr lang="ru-RU" sz="2800" dirty="0" smtClean="0"/>
              <a:t>оценивания</a:t>
            </a:r>
          </a:p>
          <a:p>
            <a:endParaRPr lang="ru-RU" sz="2800" dirty="0" smtClean="0"/>
          </a:p>
          <a:p>
            <a:r>
              <a:rPr lang="ru-RU" sz="2800" dirty="0"/>
              <a:t>9.Управление собственной обучающей </a:t>
            </a:r>
            <a:r>
              <a:rPr lang="ru-RU" sz="2800" dirty="0" smtClean="0"/>
              <a:t>деятельностью</a:t>
            </a:r>
          </a:p>
          <a:p>
            <a:endParaRPr lang="ru-RU" sz="2800" dirty="0" smtClean="0"/>
          </a:p>
          <a:p>
            <a:r>
              <a:rPr lang="ru-RU" sz="2800" dirty="0"/>
              <a:t>10.Результативность урока: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47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200" b="1" dirty="0"/>
              <a:t>Качество урока</a:t>
            </a:r>
            <a:r>
              <a:rPr lang="ru-RU" sz="3200" dirty="0"/>
              <a:t>    </a:t>
            </a:r>
            <a:r>
              <a:rPr lang="ru-RU" sz="3200" u="sng" dirty="0"/>
              <a:t>Сумма баллов х 100</a:t>
            </a:r>
            <a:r>
              <a:rPr lang="ru-RU" sz="3200" u="sng" dirty="0" smtClean="0"/>
              <a:t>%</a:t>
            </a:r>
            <a:endParaRPr lang="ru-RU" sz="3200" dirty="0"/>
          </a:p>
          <a:p>
            <a:pPr marL="0" indent="0">
              <a:buNone/>
            </a:pPr>
            <a:r>
              <a:rPr lang="ru-RU" sz="3200" dirty="0" smtClean="0"/>
              <a:t>                                                  20</a:t>
            </a:r>
            <a:endParaRPr lang="ru-RU" sz="3200" dirty="0"/>
          </a:p>
          <a:p>
            <a:r>
              <a:rPr lang="ru-RU" sz="3200" dirty="0" smtClean="0"/>
              <a:t> </a:t>
            </a:r>
            <a:r>
              <a:rPr lang="ru-RU" sz="3200" b="1" dirty="0"/>
              <a:t>100-85% - оптимальный уровень. </a:t>
            </a:r>
            <a:endParaRPr lang="ru-RU" sz="3200" b="1" dirty="0" smtClean="0"/>
          </a:p>
          <a:p>
            <a:r>
              <a:rPr lang="ru-RU" sz="3200" b="1" dirty="0" smtClean="0"/>
              <a:t>84-60</a:t>
            </a:r>
            <a:r>
              <a:rPr lang="ru-RU" sz="3200" b="1" dirty="0"/>
              <a:t>% - допустимый уровень,</a:t>
            </a:r>
            <a:endParaRPr lang="ru-RU" sz="3200" dirty="0"/>
          </a:p>
          <a:p>
            <a:r>
              <a:rPr lang="ru-RU" sz="3200" b="1" dirty="0"/>
              <a:t>59-50% - критический  уровень, </a:t>
            </a:r>
            <a:endParaRPr lang="ru-RU" sz="3200" b="1" dirty="0" smtClean="0"/>
          </a:p>
          <a:p>
            <a:r>
              <a:rPr lang="ru-RU" sz="3200" b="1" dirty="0" smtClean="0"/>
              <a:t>менее </a:t>
            </a:r>
            <a:r>
              <a:rPr lang="ru-RU" sz="3200" b="1" dirty="0"/>
              <a:t>50% - недопустимый уровень</a:t>
            </a:r>
            <a:r>
              <a:rPr lang="ru-RU" sz="3200" dirty="0" smtClean="0"/>
              <a:t>                                              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157993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i="1" dirty="0"/>
              <a:t>Послушайте - и Вы забудете, П</a:t>
            </a:r>
            <a:r>
              <a:rPr lang="ru-RU" sz="4000" i="1" dirty="0" smtClean="0"/>
              <a:t>осмотрите </a:t>
            </a:r>
            <a:r>
              <a:rPr lang="ru-RU" sz="4000" i="1" dirty="0"/>
              <a:t>- и Вы запомните, С</a:t>
            </a:r>
            <a:r>
              <a:rPr lang="ru-RU" sz="4000" i="1" dirty="0" smtClean="0"/>
              <a:t>делайте </a:t>
            </a:r>
            <a:r>
              <a:rPr lang="ru-RU" sz="4000" i="1" dirty="0"/>
              <a:t>- и Вы поймете.</a:t>
            </a:r>
            <a:endParaRPr lang="ru-RU" sz="4000" dirty="0"/>
          </a:p>
          <a:p>
            <a:pPr marL="0" indent="0">
              <a:buNone/>
            </a:pPr>
            <a:r>
              <a:rPr lang="ru-RU" sz="4000" b="1" i="1" dirty="0" smtClean="0"/>
              <a:t>                                  Конфуций</a:t>
            </a:r>
            <a:r>
              <a:rPr lang="ru-RU" sz="4000" b="1" dirty="0" smtClean="0"/>
              <a:t>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054419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-315418"/>
            <a:ext cx="5904656" cy="57606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8640"/>
            <a:ext cx="8928992" cy="613596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ru-RU" sz="1600" dirty="0" smtClean="0"/>
          </a:p>
          <a:p>
            <a:pPr marL="0" indent="0" algn="ctr">
              <a:buNone/>
            </a:pPr>
            <a:r>
              <a:rPr lang="ru-RU" sz="1800" b="1" dirty="0" smtClean="0"/>
              <a:t>УЧИТЕЛЯ РОССИИ.</a:t>
            </a:r>
            <a:endParaRPr lang="ru-RU" sz="1800" b="1" dirty="0"/>
          </a:p>
          <a:p>
            <a:pPr marL="0" indent="0" algn="ctr">
              <a:buNone/>
            </a:pPr>
            <a:r>
              <a:rPr lang="ru-RU" sz="1800" b="1" dirty="0" smtClean="0"/>
              <a:t>Оставив </a:t>
            </a:r>
            <a:r>
              <a:rPr lang="ru-RU" sz="1800" b="1" dirty="0"/>
              <a:t>игры, входят </a:t>
            </a:r>
            <a:r>
              <a:rPr lang="ru-RU" sz="1800" b="1" dirty="0" smtClean="0"/>
              <a:t>в школу.  Знаний жаждут</a:t>
            </a:r>
          </a:p>
          <a:p>
            <a:pPr marL="0" indent="0" algn="ctr">
              <a:buNone/>
            </a:pPr>
            <a:r>
              <a:rPr lang="ru-RU" sz="1800" b="1" dirty="0" smtClean="0"/>
              <a:t>Наивные</a:t>
            </a:r>
            <a:r>
              <a:rPr lang="ru-RU" sz="1800" b="1" dirty="0"/>
              <a:t>, смешные малыши…</a:t>
            </a:r>
          </a:p>
          <a:p>
            <a:pPr marL="0" indent="0" algn="ctr">
              <a:buNone/>
            </a:pPr>
            <a:r>
              <a:rPr lang="ru-RU" sz="1800" b="1" dirty="0"/>
              <a:t>…И мы встаем плечом к плечу на страже</a:t>
            </a:r>
          </a:p>
          <a:p>
            <a:pPr marL="0" indent="0" algn="ctr">
              <a:buNone/>
            </a:pPr>
            <a:r>
              <a:rPr lang="ru-RU" sz="1800" b="1" dirty="0"/>
              <a:t>Над пропастью опасностей во ржи</a:t>
            </a:r>
            <a:r>
              <a:rPr lang="ru-RU" sz="1800" b="1" dirty="0" smtClean="0"/>
              <a:t>.</a:t>
            </a:r>
            <a:endParaRPr lang="ru-RU" sz="1800" b="1" dirty="0"/>
          </a:p>
          <a:p>
            <a:pPr marL="0" indent="0" algn="ctr">
              <a:buNone/>
            </a:pPr>
            <a:r>
              <a:rPr lang="ru-RU" sz="1800" b="1" dirty="0"/>
              <a:t>Чем больше знают – тем вопросы круче:</a:t>
            </a:r>
          </a:p>
          <a:p>
            <a:pPr marL="0" indent="0" algn="ctr">
              <a:buNone/>
            </a:pPr>
            <a:r>
              <a:rPr lang="ru-RU" sz="1800" b="1" dirty="0"/>
              <a:t>Пойми их, объясни им, подскажи…</a:t>
            </a:r>
          </a:p>
          <a:p>
            <a:pPr marL="0" indent="0" algn="ctr">
              <a:buNone/>
            </a:pPr>
            <a:r>
              <a:rPr lang="ru-RU" sz="1800" b="1" dirty="0"/>
              <a:t>И мы, кто в одиночку, а кто </a:t>
            </a:r>
            <a:r>
              <a:rPr lang="ru-RU" sz="1800" b="1" dirty="0" smtClean="0"/>
              <a:t>кучей, Все </a:t>
            </a:r>
            <a:r>
              <a:rPr lang="ru-RU" sz="1800" b="1" dirty="0"/>
              <a:t>там же мы, </a:t>
            </a:r>
            <a:endParaRPr lang="ru-RU" sz="1800" b="1" dirty="0" smtClean="0"/>
          </a:p>
          <a:p>
            <a:pPr marL="0" indent="0" algn="ctr">
              <a:buNone/>
            </a:pPr>
            <a:r>
              <a:rPr lang="ru-RU" sz="1800" b="1" dirty="0" smtClean="0"/>
              <a:t>  </a:t>
            </a:r>
            <a:r>
              <a:rPr lang="ru-RU" sz="1800" b="1" dirty="0"/>
              <a:t>Над пропастью во </a:t>
            </a:r>
            <a:r>
              <a:rPr lang="ru-RU" sz="1800" b="1" dirty="0" smtClean="0"/>
              <a:t>ржи. Взрослеют.</a:t>
            </a:r>
          </a:p>
          <a:p>
            <a:pPr marL="0" indent="0" algn="ctr">
              <a:buNone/>
            </a:pPr>
            <a:r>
              <a:rPr lang="ru-RU" sz="1800" b="1" dirty="0" smtClean="0"/>
              <a:t>В </a:t>
            </a:r>
            <a:r>
              <a:rPr lang="ru-RU" sz="1800" b="1" dirty="0"/>
              <a:t>мир выходят не без робости.</a:t>
            </a:r>
          </a:p>
          <a:p>
            <a:pPr marL="0" indent="0" algn="ctr">
              <a:buNone/>
            </a:pPr>
            <a:r>
              <a:rPr lang="ru-RU" sz="1800" b="1" dirty="0"/>
              <a:t>А там соблазнов ярких </a:t>
            </a:r>
            <a:r>
              <a:rPr lang="ru-RU" sz="1800" b="1" dirty="0" smtClean="0"/>
              <a:t>витражи. Но </a:t>
            </a:r>
            <a:r>
              <a:rPr lang="ru-RU" sz="1800" b="1" dirty="0"/>
              <a:t>мы же </a:t>
            </a:r>
            <a:r>
              <a:rPr lang="ru-RU" sz="1800" b="1" dirty="0" smtClean="0"/>
              <a:t>здесь</a:t>
            </a:r>
            <a:endParaRPr lang="ru-RU" sz="1800" b="1" dirty="0"/>
          </a:p>
          <a:p>
            <a:pPr marL="0" indent="0" algn="ctr">
              <a:buNone/>
            </a:pPr>
            <a:r>
              <a:rPr lang="ru-RU" sz="1800" b="1" dirty="0" smtClean="0"/>
              <a:t>              </a:t>
            </a:r>
            <a:r>
              <a:rPr lang="ru-RU" sz="1800" b="1" dirty="0"/>
              <a:t>стоим спиною к </a:t>
            </a:r>
            <a:r>
              <a:rPr lang="ru-RU" sz="1800" b="1" dirty="0" smtClean="0"/>
              <a:t>пропасти, над </a:t>
            </a:r>
            <a:r>
              <a:rPr lang="ru-RU" sz="1800" b="1" dirty="0"/>
              <a:t>сатанинской пропастью во ржи</a:t>
            </a:r>
            <a:r>
              <a:rPr lang="ru-RU" sz="1800" b="1" dirty="0" smtClean="0"/>
              <a:t>.</a:t>
            </a:r>
            <a:r>
              <a:rPr lang="ru-RU" sz="1800" b="1" dirty="0"/>
              <a:t> </a:t>
            </a:r>
            <a:endParaRPr lang="ru-RU" sz="1800" b="1" dirty="0" smtClean="0"/>
          </a:p>
          <a:p>
            <a:pPr marL="0" indent="0" algn="ctr">
              <a:buNone/>
            </a:pPr>
            <a:r>
              <a:rPr lang="ru-RU" sz="1800" b="1" dirty="0" smtClean="0"/>
              <a:t>Я </a:t>
            </a:r>
            <a:r>
              <a:rPr lang="ru-RU" sz="1800" b="1" dirty="0"/>
              <a:t>знаю, время истину </a:t>
            </a:r>
            <a:r>
              <a:rPr lang="ru-RU" sz="1800" b="1" dirty="0" smtClean="0"/>
              <a:t>окажет. Не </a:t>
            </a:r>
            <a:r>
              <a:rPr lang="ru-RU" sz="1800" b="1" dirty="0"/>
              <a:t>оскудеет русская </a:t>
            </a:r>
            <a:r>
              <a:rPr lang="ru-RU" sz="1800" b="1" dirty="0" smtClean="0"/>
              <a:t>земля</a:t>
            </a:r>
          </a:p>
          <a:p>
            <a:pPr marL="0" indent="0" algn="ctr">
              <a:buNone/>
            </a:pPr>
            <a:r>
              <a:rPr lang="ru-RU" sz="1800" b="1" dirty="0" smtClean="0"/>
              <a:t>Пока </a:t>
            </a:r>
            <a:r>
              <a:rPr lang="ru-RU" sz="1800" b="1" dirty="0"/>
              <a:t>стоим над пропастью на </a:t>
            </a:r>
            <a:r>
              <a:rPr lang="ru-RU" sz="1800" b="1" dirty="0" smtClean="0"/>
              <a:t>страже мы</a:t>
            </a:r>
            <a:r>
              <a:rPr lang="ru-RU" sz="1800" b="1" dirty="0"/>
              <a:t>, избранные.</a:t>
            </a:r>
          </a:p>
          <a:p>
            <a:pPr marL="0" indent="0" algn="ctr">
              <a:buNone/>
            </a:pPr>
            <a:r>
              <a:rPr lang="ru-RU" sz="1800" b="1" dirty="0"/>
              <a:t>                   Мы – учителя.                        </a:t>
            </a:r>
          </a:p>
          <a:p>
            <a:pPr marL="0" indent="0">
              <a:buNone/>
            </a:pPr>
            <a:r>
              <a:rPr lang="ru-RU" sz="1800" b="1" dirty="0"/>
              <a:t> </a:t>
            </a:r>
          </a:p>
          <a:p>
            <a:pPr marL="0" indent="0">
              <a:buNone/>
            </a:pPr>
            <a:r>
              <a:rPr lang="ru-RU" sz="1800" b="1" dirty="0"/>
              <a:t>	 </a:t>
            </a:r>
            <a:r>
              <a:rPr lang="ru-RU" sz="1800" b="1" dirty="0" smtClean="0"/>
              <a:t>                                                                        Н.Л. </a:t>
            </a:r>
            <a:r>
              <a:rPr lang="ru-RU" sz="1800" b="1" dirty="0" err="1" smtClean="0"/>
              <a:t>Галеева</a:t>
            </a:r>
            <a:endParaRPr lang="ru-RU" sz="1800" b="1" dirty="0"/>
          </a:p>
          <a:p>
            <a:endParaRPr lang="ru-RU" sz="1200" b="1" dirty="0"/>
          </a:p>
        </p:txBody>
      </p:sp>
    </p:spTree>
    <p:extLst>
      <p:ext uri="{BB962C8B-B14F-4D97-AF65-F5344CB8AC3E}">
        <p14:creationId xmlns:p14="http://schemas.microsoft.com/office/powerpoint/2010/main" val="3334584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31904"/>
          </a:xfrm>
        </p:spPr>
        <p:txBody>
          <a:bodyPr>
            <a:normAutofit/>
          </a:bodyPr>
          <a:lstStyle/>
          <a:p>
            <a:pPr algn="ctr"/>
            <a:r>
              <a:rPr lang="ru-RU" sz="6000" dirty="0" smtClean="0"/>
              <a:t>Спасибо за внимание.</a:t>
            </a:r>
            <a:endParaRPr lang="ru-RU" sz="6000" dirty="0"/>
          </a:p>
        </p:txBody>
      </p:sp>
      <p:pic>
        <p:nvPicPr>
          <p:cNvPr id="5122" name="Picture 2" descr="C:\Users\школа\Desktop\ЭКОУРОК\school4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9500" y="2204864"/>
            <a:ext cx="4445000" cy="3516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3379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spcAft>
                <a:spcPts val="0"/>
              </a:spcAft>
            </a:pPr>
            <a:r>
              <a:rPr lang="ru-RU" sz="5400" i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/>
            </a:r>
            <a:br>
              <a:rPr lang="ru-RU" sz="5400" i="1" dirty="0" smtClean="0">
                <a:solidFill>
                  <a:srgbClr val="0000FF"/>
                </a:solidFill>
                <a:latin typeface="Times New Roman"/>
                <a:ea typeface="Times New Roman"/>
              </a:rPr>
            </a:br>
            <a:r>
              <a:rPr lang="ru-RU" sz="5400" i="1" dirty="0">
                <a:solidFill>
                  <a:srgbClr val="0000FF"/>
                </a:solidFill>
                <a:latin typeface="Times New Roman"/>
                <a:ea typeface="Times New Roman"/>
              </a:rPr>
              <a:t/>
            </a:r>
            <a:br>
              <a:rPr lang="ru-RU" sz="5400" i="1" dirty="0">
                <a:solidFill>
                  <a:srgbClr val="0000FF"/>
                </a:solidFill>
                <a:latin typeface="Times New Roman"/>
                <a:ea typeface="Times New Roman"/>
              </a:rPr>
            </a:br>
            <a:r>
              <a:rPr lang="ru-RU" sz="5400" i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/>
            </a:r>
            <a:br>
              <a:rPr lang="ru-RU" sz="5400" i="1" dirty="0" smtClean="0">
                <a:solidFill>
                  <a:srgbClr val="0000FF"/>
                </a:solidFill>
                <a:latin typeface="Times New Roman"/>
                <a:ea typeface="Times New Roman"/>
              </a:rPr>
            </a:br>
            <a:r>
              <a:rPr lang="ru-RU" sz="5400" i="1" dirty="0">
                <a:solidFill>
                  <a:srgbClr val="0000FF"/>
                </a:solidFill>
                <a:latin typeface="Times New Roman"/>
                <a:ea typeface="Times New Roman"/>
              </a:rPr>
              <a:t/>
            </a:r>
            <a:br>
              <a:rPr lang="ru-RU" sz="5400" i="1" dirty="0">
                <a:solidFill>
                  <a:srgbClr val="0000FF"/>
                </a:solidFill>
                <a:latin typeface="Times New Roman"/>
                <a:ea typeface="Times New Roman"/>
              </a:rPr>
            </a:br>
            <a:r>
              <a:rPr lang="ru-RU" sz="5400" i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/>
            </a:r>
            <a:br>
              <a:rPr lang="ru-RU" sz="5400" i="1" dirty="0" smtClean="0">
                <a:solidFill>
                  <a:srgbClr val="0000FF"/>
                </a:solidFill>
                <a:latin typeface="Times New Roman"/>
                <a:ea typeface="Times New Roman"/>
              </a:rPr>
            </a:br>
            <a:r>
              <a:rPr lang="ru-RU" sz="5400" i="1" dirty="0">
                <a:solidFill>
                  <a:srgbClr val="0000FF"/>
                </a:solidFill>
                <a:latin typeface="Times New Roman"/>
                <a:ea typeface="Times New Roman"/>
              </a:rPr>
              <a:t/>
            </a:r>
            <a:br>
              <a:rPr lang="ru-RU" sz="5400" i="1" dirty="0">
                <a:solidFill>
                  <a:srgbClr val="0000FF"/>
                </a:solidFill>
                <a:latin typeface="Times New Roman"/>
                <a:ea typeface="Times New Roman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2060848"/>
            <a:ext cx="7643192" cy="42637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5400" i="1" dirty="0" smtClean="0"/>
              <a:t>Плохой учитель преподносит истину</a:t>
            </a:r>
            <a:r>
              <a:rPr lang="ru-RU" sz="5400" i="1" dirty="0"/>
              <a:t>, </a:t>
            </a:r>
            <a:r>
              <a:rPr lang="ru-RU" sz="5400" i="1" dirty="0" smtClean="0"/>
              <a:t>хороший </a:t>
            </a:r>
            <a:r>
              <a:rPr lang="ru-RU" sz="5400" i="1" dirty="0"/>
              <a:t>учит ее находить. </a:t>
            </a:r>
            <a:endParaRPr lang="ru-RU" sz="5400" dirty="0"/>
          </a:p>
          <a:p>
            <a:pPr marL="0" indent="0">
              <a:buNone/>
            </a:pPr>
            <a:r>
              <a:rPr lang="ru-RU" sz="5400" b="1" i="1" dirty="0" smtClean="0"/>
              <a:t>                         </a:t>
            </a:r>
            <a:r>
              <a:rPr lang="ru-RU" b="1" i="1" dirty="0" smtClean="0"/>
              <a:t>А</a:t>
            </a:r>
            <a:r>
              <a:rPr lang="ru-RU" b="1" i="1" dirty="0"/>
              <a:t>. </a:t>
            </a:r>
            <a:r>
              <a:rPr lang="ru-RU" b="1" i="1" dirty="0" err="1"/>
              <a:t>Дистервег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1062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Каждый учитель должен помнить слова известного мыслителя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400" i="1" dirty="0">
                <a:solidFill>
                  <a:srgbClr val="0000FF"/>
                </a:solidFill>
                <a:latin typeface="Times New Roman"/>
                <a:ea typeface="Times New Roman"/>
              </a:rPr>
              <a:t>Мы лишаем детей будущего, если продолжаем учить сегодня так, как учили этому вчера.</a:t>
            </a:r>
            <a:r>
              <a:rPr lang="ru-RU" sz="3200" dirty="0">
                <a:latin typeface="Times New Roman"/>
                <a:ea typeface="Times New Roman"/>
              </a:rPr>
              <a:t/>
            </a:r>
            <a:br>
              <a:rPr lang="ru-RU" sz="3200" dirty="0">
                <a:latin typeface="Times New Roman"/>
                <a:ea typeface="Times New Roman"/>
              </a:rPr>
            </a:br>
            <a:r>
              <a:rPr lang="ru-RU" sz="4400" b="1" i="1" dirty="0">
                <a:solidFill>
                  <a:srgbClr val="0000FF"/>
                </a:solidFill>
                <a:latin typeface="Times New Roman"/>
                <a:ea typeface="Times New Roman"/>
              </a:rPr>
              <a:t> </a:t>
            </a:r>
            <a:r>
              <a:rPr lang="ru-RU" sz="4400" b="1" i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                                      Д</a:t>
            </a:r>
            <a:r>
              <a:rPr lang="ru-RU" sz="4400" b="1" i="1" dirty="0">
                <a:solidFill>
                  <a:srgbClr val="0000FF"/>
                </a:solidFill>
                <a:latin typeface="Times New Roman"/>
                <a:ea typeface="Times New Roman"/>
              </a:rPr>
              <a:t>. </a:t>
            </a:r>
            <a:r>
              <a:rPr lang="ru-RU" sz="4400" b="1" i="1" dirty="0" err="1">
                <a:solidFill>
                  <a:srgbClr val="0000FF"/>
                </a:solidFill>
                <a:latin typeface="Times New Roman"/>
                <a:ea typeface="Times New Roman"/>
              </a:rPr>
              <a:t>Дьюи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55649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 dir="vert"/>
      </p:transition>
    </mc:Choice>
    <mc:Fallback xmlns="">
      <p:transition spd="slow">
        <p:checker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ТАКОЕ УРОК?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Урок</a:t>
            </a:r>
            <a:r>
              <a:rPr lang="ru-RU" dirty="0"/>
              <a:t> — форма организации обучения с целью овладения учащимися изучаемым материалом (знаниями, умениями, навыками, мировоззренческими и нравственно-эстетическими идеями). Такая форма применяется при </a:t>
            </a:r>
            <a:r>
              <a:rPr lang="ru-RU" u="sng" dirty="0">
                <a:hlinkClick r:id="rId2"/>
              </a:rPr>
              <a:t>классно-урочной системе обучения</a:t>
            </a:r>
            <a:r>
              <a:rPr lang="ru-RU" dirty="0"/>
              <a:t> и проводится для класса, то есть относительно постоянного учебного коллектива.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3761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Урок как форма достижения цели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Урок — это педагогическое произведение, и поэтому он должен отличаться целостностью, внутренней взаимосвязанностью частей, единой логикой развертывания деятельности учителя и учащихся. Это и обеспечивает управление познавательной деятельностью </a:t>
            </a:r>
            <a:r>
              <a:rPr lang="ru-RU" b="1" dirty="0" smtClean="0"/>
              <a:t>учащихся</a:t>
            </a:r>
            <a:r>
              <a:rPr lang="ru-RU" b="1" dirty="0"/>
              <a:t>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1993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847928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Три основные группы требований при оценивании качества любого </a:t>
            </a:r>
            <a:r>
              <a:rPr lang="ru-RU" dirty="0" smtClean="0"/>
              <a:t>урока: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       </a:t>
            </a:r>
            <a:r>
              <a:rPr lang="ru-RU" sz="4000" b="1" dirty="0" smtClean="0"/>
              <a:t>Любой урок должен быть</a:t>
            </a:r>
          </a:p>
          <a:p>
            <a:pPr marL="0" indent="0">
              <a:buNone/>
            </a:pPr>
            <a:endParaRPr lang="ru-RU" b="1" dirty="0" smtClean="0"/>
          </a:p>
          <a:p>
            <a:r>
              <a:rPr lang="ru-RU" dirty="0" smtClean="0"/>
              <a:t>ОРГАНИЗОВАН</a:t>
            </a:r>
          </a:p>
          <a:p>
            <a:r>
              <a:rPr lang="ru-RU" dirty="0" smtClean="0"/>
              <a:t>НАПОЛНЕН СОДЕРЖАНИЕМ</a:t>
            </a:r>
          </a:p>
          <a:p>
            <a:r>
              <a:rPr lang="ru-RU" dirty="0" smtClean="0"/>
              <a:t> НАПРАВЛЕН НА РЕАЛИЗАЦИЮ ЦЕЛЕЙ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5910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 fontScale="90000"/>
          </a:bodyPr>
          <a:lstStyle/>
          <a:p>
            <a:r>
              <a:rPr lang="ru-RU" sz="5400" dirty="0"/>
              <a:t>Требования к структуре урока</a:t>
            </a:r>
            <a:br>
              <a:rPr lang="ru-RU" sz="5400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/>
          </a:bodyPr>
          <a:lstStyle/>
          <a:p>
            <a:endParaRPr lang="ru-RU" sz="4000" dirty="0" smtClean="0"/>
          </a:p>
          <a:p>
            <a:r>
              <a:rPr lang="ru-RU" sz="3200" dirty="0" smtClean="0"/>
              <a:t>1.соответствие требованиям    </a:t>
            </a:r>
            <a:r>
              <a:rPr lang="ru-RU" sz="3200" dirty="0" err="1" smtClean="0"/>
              <a:t>здоровьесбережения</a:t>
            </a:r>
            <a:r>
              <a:rPr lang="ru-RU" sz="3200" dirty="0" smtClean="0"/>
              <a:t>.</a:t>
            </a:r>
          </a:p>
          <a:p>
            <a:r>
              <a:rPr lang="ru-RU" sz="3200" dirty="0" smtClean="0"/>
              <a:t>2.оптимальная структура для освоения учебного материала</a:t>
            </a:r>
          </a:p>
          <a:p>
            <a:r>
              <a:rPr lang="ru-RU" sz="3200" dirty="0" smtClean="0"/>
              <a:t>3.достаточно гибкая структура</a:t>
            </a:r>
          </a:p>
          <a:p>
            <a:r>
              <a:rPr lang="ru-RU" sz="3200" dirty="0" smtClean="0"/>
              <a:t>4.структура ,отражающая субъективность ученика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206861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Требования к содержанию урока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b="1" i="1" dirty="0" smtClean="0"/>
              <a:t>Проверяемые компетенции                      </a:t>
            </a:r>
            <a:r>
              <a:rPr lang="ru-RU" sz="4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Предметно-методологическая</a:t>
            </a:r>
          </a:p>
          <a:p>
            <a:r>
              <a:rPr lang="ru-RU" dirty="0"/>
              <a:t>1.Требования Стандартов к предметному </a:t>
            </a:r>
            <a:r>
              <a:rPr lang="ru-RU" dirty="0" smtClean="0"/>
              <a:t>содержанию</a:t>
            </a:r>
          </a:p>
          <a:p>
            <a:r>
              <a:rPr lang="ru-RU" dirty="0"/>
              <a:t>2.Развитие личностной сферы ученика средствами </a:t>
            </a:r>
            <a:r>
              <a:rPr lang="ru-RU" dirty="0" smtClean="0"/>
              <a:t>предмета</a:t>
            </a:r>
          </a:p>
          <a:p>
            <a:r>
              <a:rPr lang="ru-RU" dirty="0"/>
              <a:t>3.Использование заданий, развивающих УУД на уроках предмета</a:t>
            </a:r>
          </a:p>
        </p:txBody>
      </p:sp>
    </p:spTree>
    <p:extLst>
      <p:ext uri="{BB962C8B-B14F-4D97-AF65-F5344CB8AC3E}">
        <p14:creationId xmlns:p14="http://schemas.microsoft.com/office/powerpoint/2010/main" val="3394766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Психолого-педагогическая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3200" dirty="0" smtClean="0"/>
          </a:p>
          <a:p>
            <a:r>
              <a:rPr lang="ru-RU" sz="3200" dirty="0" smtClean="0"/>
              <a:t>4.Учет </a:t>
            </a:r>
            <a:r>
              <a:rPr lang="ru-RU" sz="3200" dirty="0"/>
              <a:t>и развитие мотивации и психофизиологической сферы </a:t>
            </a:r>
            <a:r>
              <a:rPr lang="ru-RU" sz="3200" dirty="0" smtClean="0"/>
              <a:t>учащихся</a:t>
            </a:r>
          </a:p>
          <a:p>
            <a:endParaRPr lang="ru-RU" sz="3200" dirty="0" smtClean="0"/>
          </a:p>
          <a:p>
            <a:r>
              <a:rPr lang="ru-RU" sz="3200" dirty="0"/>
              <a:t>5.Обеспечение целевой психолого-педагогической поддержки обучающихся</a:t>
            </a:r>
          </a:p>
        </p:txBody>
      </p:sp>
    </p:spTree>
    <p:extLst>
      <p:ext uri="{BB962C8B-B14F-4D97-AF65-F5344CB8AC3E}">
        <p14:creationId xmlns:p14="http://schemas.microsoft.com/office/powerpoint/2010/main" val="830811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241</TotalTime>
  <Words>374</Words>
  <Application>Microsoft Office PowerPoint</Application>
  <PresentationFormat>Экран (4:3)</PresentationFormat>
  <Paragraphs>74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Поток</vt:lpstr>
      <vt:lpstr>   Подготовила зам. директора по УВР              «СОШ №35» г. Грозного                      Билялова Р.А.       </vt:lpstr>
      <vt:lpstr>      </vt:lpstr>
      <vt:lpstr>Каждый учитель должен помнить слова известного мыслителя.</vt:lpstr>
      <vt:lpstr>ЧТО ТАКОЕ УРОК?</vt:lpstr>
      <vt:lpstr>Урок как форма достижения цели</vt:lpstr>
      <vt:lpstr>    </vt:lpstr>
      <vt:lpstr>Требования к структуре урока </vt:lpstr>
      <vt:lpstr> Требования к содержанию урока</vt:lpstr>
      <vt:lpstr>Психолого-педагогическая </vt:lpstr>
      <vt:lpstr>Валеологическая</vt:lpstr>
      <vt:lpstr>Коммуникативная</vt:lpstr>
      <vt:lpstr>Управленческая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Подготовила зам. диектора по УВР « СОШ №35» г.Грозного Билялова Р.А.</dc:title>
  <dc:creator>школа</dc:creator>
  <cp:lastModifiedBy>Админ</cp:lastModifiedBy>
  <cp:revision>15</cp:revision>
  <dcterms:created xsi:type="dcterms:W3CDTF">2017-10-13T18:45:51Z</dcterms:created>
  <dcterms:modified xsi:type="dcterms:W3CDTF">2017-10-16T11:18:48Z</dcterms:modified>
</cp:coreProperties>
</file>